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8" r:id="rId2"/>
    <p:sldId id="270" r:id="rId3"/>
    <p:sldId id="274" r:id="rId4"/>
    <p:sldId id="271" r:id="rId5"/>
    <p:sldId id="275" r:id="rId6"/>
    <p:sldId id="272" r:id="rId7"/>
    <p:sldId id="273" r:id="rId8"/>
    <p:sldId id="277" r:id="rId9"/>
    <p:sldId id="278" r:id="rId10"/>
    <p:sldId id="276" r:id="rId11"/>
    <p:sldId id="290" r:id="rId12"/>
    <p:sldId id="291" r:id="rId13"/>
    <p:sldId id="292" r:id="rId14"/>
    <p:sldId id="293" r:id="rId15"/>
    <p:sldId id="279" r:id="rId16"/>
    <p:sldId id="281" r:id="rId17"/>
    <p:sldId id="282" r:id="rId18"/>
    <p:sldId id="283" r:id="rId19"/>
    <p:sldId id="280" r:id="rId20"/>
    <p:sldId id="287" r:id="rId21"/>
    <p:sldId id="289" r:id="rId22"/>
    <p:sldId id="28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E48686"/>
    <a:srgbClr val="EDED13"/>
    <a:srgbClr val="B482DA"/>
    <a:srgbClr val="A86ED4"/>
    <a:srgbClr val="D6E0F2"/>
    <a:srgbClr val="CDFBCF"/>
    <a:srgbClr val="FD512F"/>
    <a:srgbClr val="B7D8A0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5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12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jpeg"/><Relationship Id="rId7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jpeg"/><Relationship Id="rId7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microsoft.com/office/2007/relationships/hdphoto" Target="../media/hdphoto3.wdp"/><Relationship Id="rId4" Type="http://schemas.openxmlformats.org/officeDocument/2006/relationships/image" Target="../media/image42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7.png"/><Relationship Id="rId7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microsoft.com/office/2007/relationships/hdphoto" Target="../media/hdphoto3.wdp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 방법</a:t>
            </a:r>
          </a:p>
        </p:txBody>
      </p:sp>
    </p:spTree>
    <p:extLst>
      <p:ext uri="{BB962C8B-B14F-4D97-AF65-F5344CB8AC3E}">
        <p14:creationId xmlns:p14="http://schemas.microsoft.com/office/powerpoint/2010/main" val="23353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4" y="2062549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4350174" y="1832143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2627715" y="1162950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926937" y="114667"/>
            <a:ext cx="2061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43407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105DEE0-9540-2375-A241-95E3675E2F22}"/>
              </a:ext>
            </a:extLst>
          </p:cNvPr>
          <p:cNvGrpSpPr/>
          <p:nvPr/>
        </p:nvGrpSpPr>
        <p:grpSpPr>
          <a:xfrm>
            <a:off x="274321" y="2068115"/>
            <a:ext cx="4846320" cy="4159965"/>
            <a:chOff x="314960" y="1793795"/>
            <a:chExt cx="6703695" cy="4159965"/>
          </a:xfrm>
        </p:grpSpPr>
        <p:pic>
          <p:nvPicPr>
            <p:cNvPr id="11266" name="Picture 2" descr="Raspberry Pi 4, Enclosures &amp; Cameras | element14">
              <a:extLst>
                <a:ext uri="{FF2B5EF4-FFF2-40B4-BE49-F238E27FC236}">
                  <a16:creationId xmlns:a16="http://schemas.microsoft.com/office/drawing/2014/main" id="{5CA5D2D5-4DC7-3F8F-037E-4C1493FEC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63" y="2250895"/>
              <a:ext cx="3858342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용어] Raspbian (라즈비안) - 개념 : 네이버 블로그">
              <a:extLst>
                <a:ext uri="{FF2B5EF4-FFF2-40B4-BE49-F238E27FC236}">
                  <a16:creationId xmlns:a16="http://schemas.microsoft.com/office/drawing/2014/main" id="{15334966-3080-E122-DF03-404EEFD2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259" y="2733258"/>
              <a:ext cx="280035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48A882-4807-0C49-9662-D612C0379A2A}"/>
                </a:ext>
              </a:extLst>
            </p:cNvPr>
            <p:cNvSpPr txBox="1"/>
            <p:nvPr/>
          </p:nvSpPr>
          <p:spPr>
            <a:xfrm>
              <a:off x="1714945" y="4889320"/>
              <a:ext cx="49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라즈베리파이</a:t>
              </a:r>
              <a:r>
                <a:rPr lang="en-US" altLang="ko-KR" dirty="0"/>
                <a:t>4 </a:t>
              </a:r>
              <a:r>
                <a:rPr lang="ko-KR" altLang="en-US" sz="2400" b="1" dirty="0"/>
                <a:t>운영체제</a:t>
              </a:r>
              <a:r>
                <a:rPr lang="ko-KR" altLang="en-US" dirty="0"/>
                <a:t> 설치</a:t>
              </a:r>
              <a:endParaRPr lang="en-US" altLang="ko-KR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FC960F-B78B-2849-A1F0-D0023E421162}"/>
                </a:ext>
              </a:extLst>
            </p:cNvPr>
            <p:cNvSpPr/>
            <p:nvPr/>
          </p:nvSpPr>
          <p:spPr>
            <a:xfrm>
              <a:off x="314960" y="1793795"/>
              <a:ext cx="6703695" cy="41599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6A29A4F-C331-4BBE-D725-9E788AF1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39" y="1230396"/>
            <a:ext cx="3756651" cy="40724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70CC49-5002-8530-EF4D-8929142D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39" y="1896430"/>
            <a:ext cx="4145008" cy="41599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2C8CC-C1C2-F4C6-E852-878EF1C55D05}"/>
              </a:ext>
            </a:extLst>
          </p:cNvPr>
          <p:cNvSpPr txBox="1"/>
          <p:nvPr/>
        </p:nvSpPr>
        <p:spPr>
          <a:xfrm>
            <a:off x="7160983" y="6178641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en-US" altLang="ko-KR" dirty="0"/>
              <a:t>+ </a:t>
            </a:r>
            <a:r>
              <a:rPr lang="ko-KR" altLang="en-US" sz="2400" b="1" dirty="0"/>
              <a:t>소스</a:t>
            </a:r>
            <a:r>
              <a:rPr lang="ko-KR" altLang="en-US" dirty="0"/>
              <a:t>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6DB116-7E07-0937-196A-76A539EC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009" y="3419503"/>
            <a:ext cx="1695187" cy="1358131"/>
          </a:xfrm>
          <a:prstGeom prst="rect">
            <a:avLst/>
          </a:prstGeom>
        </p:spPr>
      </p:pic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2B554C82-2CDC-9F9A-1AF8-E32220B654E6}"/>
              </a:ext>
            </a:extLst>
          </p:cNvPr>
          <p:cNvSpPr/>
          <p:nvPr/>
        </p:nvSpPr>
        <p:spPr>
          <a:xfrm rot="16200000" flipH="1">
            <a:off x="5765136" y="2299363"/>
            <a:ext cx="1179576" cy="1060704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A45C69B-86EB-E00F-96AF-C4A30D92BC5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8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" y="2783084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51AAC-B112-CCBA-BDEF-325DB12A67B0}"/>
              </a:ext>
            </a:extLst>
          </p:cNvPr>
          <p:cNvSpPr txBox="1"/>
          <p:nvPr/>
        </p:nvSpPr>
        <p:spPr>
          <a:xfrm>
            <a:off x="762952" y="586161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객체 탐지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6866455" y="2948456"/>
            <a:ext cx="4984980" cy="1656727"/>
            <a:chOff x="5161161" y="2447433"/>
            <a:chExt cx="498498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88641" y="2974866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X 1300</a:t>
              </a:r>
              <a:endParaRPr lang="ko-KR" altLang="en-US" sz="3200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0666F8E-8CAB-409D-9EFB-44B544CFD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455" y="4942656"/>
            <a:ext cx="4656766" cy="122459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4588946" y="3628845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4578343" y="284075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4588946" y="4416939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4578343" y="2508359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2A6E28F-088F-DD78-3A9C-F49192A2AF35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01C999-6855-E044-1661-2B0C8BD1F9E7}"/>
              </a:ext>
            </a:extLst>
          </p:cNvPr>
          <p:cNvSpPr/>
          <p:nvPr/>
        </p:nvSpPr>
        <p:spPr>
          <a:xfrm>
            <a:off x="10410117" y="114667"/>
            <a:ext cx="1371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7091" y="1404129"/>
            <a:ext cx="6545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 효과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C30-1CA1-DA91-33CF-55AC9198B2C3}"/>
              </a:ext>
            </a:extLst>
          </p:cNvPr>
          <p:cNvSpPr/>
          <p:nvPr/>
        </p:nvSpPr>
        <p:spPr>
          <a:xfrm>
            <a:off x="6262989" y="3324491"/>
            <a:ext cx="5510078" cy="221425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7C073-AA61-B0F1-0233-527A64FBE0B3}"/>
              </a:ext>
            </a:extLst>
          </p:cNvPr>
          <p:cNvSpPr/>
          <p:nvPr/>
        </p:nvSpPr>
        <p:spPr>
          <a:xfrm>
            <a:off x="6262989" y="1318332"/>
            <a:ext cx="5510078" cy="1921015"/>
          </a:xfrm>
          <a:prstGeom prst="rect">
            <a:avLst/>
          </a:prstGeom>
          <a:solidFill>
            <a:schemeClr val="tx2">
              <a:lumMod val="7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딜레마 존, 밟느냐 서느냐 그것이 문제로다 | 마이클">
            <a:extLst>
              <a:ext uri="{FF2B5EF4-FFF2-40B4-BE49-F238E27FC236}">
                <a16:creationId xmlns:a16="http://schemas.microsoft.com/office/drawing/2014/main" id="{83C0D3D9-405E-6AF9-B1E2-ECECAC62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1" y="1318331"/>
            <a:ext cx="5399900" cy="36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73FB8-4623-03C3-7EE7-0E8BA47E9F8C}"/>
              </a:ext>
            </a:extLst>
          </p:cNvPr>
          <p:cNvSpPr txBox="1"/>
          <p:nvPr/>
        </p:nvSpPr>
        <p:spPr>
          <a:xfrm>
            <a:off x="239469" y="5771162"/>
            <a:ext cx="7824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황색신호 </a:t>
            </a:r>
            <a:r>
              <a:rPr lang="ko-KR" altLang="en-US" sz="2800" kern="0" spc="0" dirty="0">
                <a:solidFill>
                  <a:srgbClr val="FFFF00"/>
                </a:solidFill>
                <a:effectLst/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‘딜레마존‘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애매한 사고를 좀더 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확실한 정보를 제공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사고가 나면 사고원인 데이터로 인해 분석이 가능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6B7F4-1710-75C7-565F-641F157A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2" y="1546361"/>
            <a:ext cx="4968671" cy="1028789"/>
          </a:xfrm>
          <a:prstGeom prst="rect">
            <a:avLst/>
          </a:prstGeom>
        </p:spPr>
      </p:pic>
      <p:pic>
        <p:nvPicPr>
          <p:cNvPr id="4104" name="Picture 8" descr="신호등 빨간불 깜빡일 때, 노란불 깜빡일 때 무슨 차이?">
            <a:extLst>
              <a:ext uri="{FF2B5EF4-FFF2-40B4-BE49-F238E27FC236}">
                <a16:creationId xmlns:a16="http://schemas.microsoft.com/office/drawing/2014/main" id="{492814F8-08C9-FBCA-8BA5-A216D7FC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62" y="3441581"/>
            <a:ext cx="496867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9BFC8-161D-0CC3-EC8A-1D60FB907CA7}"/>
              </a:ext>
            </a:extLst>
          </p:cNvPr>
          <p:cNvSpPr txBox="1"/>
          <p:nvPr/>
        </p:nvSpPr>
        <p:spPr>
          <a:xfrm>
            <a:off x="6527162" y="2660592"/>
            <a:ext cx="496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주행</a:t>
            </a:r>
            <a:r>
              <a:rPr lang="ko-KR" altLang="en-US" dirty="0"/>
              <a:t>가능 여부와 </a:t>
            </a:r>
            <a:r>
              <a:rPr lang="ko-KR" altLang="en-US" sz="2400" b="1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sz="2400" b="1" dirty="0"/>
              <a:t>시간</a:t>
            </a:r>
            <a:r>
              <a:rPr lang="ko-KR" altLang="en-US" dirty="0"/>
              <a:t>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A01EF-844C-74F4-5A5D-28F97393AA75}"/>
              </a:ext>
            </a:extLst>
          </p:cNvPr>
          <p:cNvSpPr txBox="1"/>
          <p:nvPr/>
        </p:nvSpPr>
        <p:spPr>
          <a:xfrm>
            <a:off x="6527162" y="4953757"/>
            <a:ext cx="496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운전자가 판단하기 </a:t>
            </a:r>
            <a:r>
              <a:rPr lang="ko-KR" altLang="en-US" sz="3600" b="1" dirty="0">
                <a:solidFill>
                  <a:srgbClr val="FF0000"/>
                </a:solidFill>
              </a:rPr>
              <a:t>애매</a:t>
            </a:r>
            <a:r>
              <a:rPr lang="ko-KR" altLang="en-US" dirty="0">
                <a:solidFill>
                  <a:schemeClr val="bg1"/>
                </a:solidFill>
              </a:rPr>
              <a:t>함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FE579567-DBAB-AFDA-92B7-DD0E9B1AF046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D8AD2A1-655D-1BFE-7249-B8941A0C82D7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499C67A-3E0E-A457-19C9-E1D05C34A63F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37E3D1D-A2A8-CA78-03FF-A3023DE51BB1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4E1E212-CF31-02BC-489E-B45831A225EB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52478E-1F3C-9A7A-A2D8-A11BF03DE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응급환자 태운 것처럼 '얌체 질주' 사설 구급차…암행 순찰에 적발 | SBS 뉴스">
            <a:extLst>
              <a:ext uri="{FF2B5EF4-FFF2-40B4-BE49-F238E27FC236}">
                <a16:creationId xmlns:a16="http://schemas.microsoft.com/office/drawing/2014/main" id="{2B4AAD06-DFA5-8812-259B-44871458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1370813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소방차 - Wikiwand">
            <a:extLst>
              <a:ext uri="{FF2B5EF4-FFF2-40B4-BE49-F238E27FC236}">
                <a16:creationId xmlns:a16="http://schemas.microsoft.com/office/drawing/2014/main" id="{883C5AA9-A56E-1695-65B1-0B528020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4143008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5DF2153-2011-11EE-6DA2-0615B5ED2B54}"/>
              </a:ext>
            </a:extLst>
          </p:cNvPr>
          <p:cNvGrpSpPr/>
          <p:nvPr/>
        </p:nvGrpSpPr>
        <p:grpSpPr>
          <a:xfrm>
            <a:off x="5838517" y="898481"/>
            <a:ext cx="6529815" cy="6242624"/>
            <a:chOff x="5573873" y="110551"/>
            <a:chExt cx="6529815" cy="62426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E2C760-7780-3FC9-BB1E-D9F4F4BB4B42}"/>
                </a:ext>
              </a:extLst>
            </p:cNvPr>
            <p:cNvGrpSpPr/>
            <p:nvPr/>
          </p:nvGrpSpPr>
          <p:grpSpPr>
            <a:xfrm>
              <a:off x="5573873" y="657225"/>
              <a:ext cx="5637052" cy="5695950"/>
              <a:chOff x="6373973" y="376236"/>
              <a:chExt cx="5637052" cy="56959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FC9A05C-D7F0-FBEF-5EFA-F7C6DF40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3973" y="376236"/>
                <a:ext cx="5637052" cy="569595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235FB67-0DB8-DBD3-2C7D-AB0FB6449CF8}"/>
                  </a:ext>
                </a:extLst>
              </p:cNvPr>
              <p:cNvSpPr/>
              <p:nvPr/>
            </p:nvSpPr>
            <p:spPr>
              <a:xfrm>
                <a:off x="7419975" y="1743075"/>
                <a:ext cx="3343274" cy="590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8ABED99-1834-76FC-4695-8E360D0A7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5250" y="1840213"/>
                <a:ext cx="281964" cy="39627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C8C99-88E2-9EEF-85A6-1D371D9F8B7D}"/>
                  </a:ext>
                </a:extLst>
              </p:cNvPr>
              <p:cNvSpPr txBox="1"/>
              <p:nvPr/>
            </p:nvSpPr>
            <p:spPr>
              <a:xfrm>
                <a:off x="8083082" y="1805285"/>
                <a:ext cx="2343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00B050"/>
                    </a:solidFill>
                  </a:rPr>
                  <a:t>긴급차량 진입</a:t>
                </a: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68E73A9-B355-C96D-B5CC-CFCA7D061F72}"/>
                  </a:ext>
                </a:extLst>
              </p:cNvPr>
              <p:cNvSpPr/>
              <p:nvPr/>
            </p:nvSpPr>
            <p:spPr>
              <a:xfrm>
                <a:off x="7470776" y="1809750"/>
                <a:ext cx="457200" cy="457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화살표: 위쪽 10">
                <a:extLst>
                  <a:ext uri="{FF2B5EF4-FFF2-40B4-BE49-F238E27FC236}">
                    <a16:creationId xmlns:a16="http://schemas.microsoft.com/office/drawing/2014/main" id="{425E3A21-1B0F-2DA7-44AD-0FEF2D0DBA90}"/>
                  </a:ext>
                </a:extLst>
              </p:cNvPr>
              <p:cNvSpPr/>
              <p:nvPr/>
            </p:nvSpPr>
            <p:spPr>
              <a:xfrm>
                <a:off x="7972659" y="1800225"/>
                <a:ext cx="247650" cy="466725"/>
              </a:xfrm>
              <a:prstGeom prst="up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9531C1-3DCF-D716-E30C-8EB055DF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555632">
              <a:off x="10828990" y="110551"/>
              <a:ext cx="571054" cy="6268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466D22-FF1C-3862-3F31-9C608C74BC28}"/>
                </a:ext>
              </a:extLst>
            </p:cNvPr>
            <p:cNvSpPr txBox="1"/>
            <p:nvPr/>
          </p:nvSpPr>
          <p:spPr>
            <a:xfrm>
              <a:off x="11103564" y="715063"/>
              <a:ext cx="1000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</a:rPr>
                <a:t>앗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!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9F08F6-83F4-D2B0-DF44-9EC3A3AC113F}"/>
                </a:ext>
              </a:extLst>
            </p:cNvPr>
            <p:cNvSpPr txBox="1"/>
            <p:nvPr/>
          </p:nvSpPr>
          <p:spPr>
            <a:xfrm>
              <a:off x="5772819" y="4386262"/>
              <a:ext cx="46386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긴급구조차량은 중앙의 제어를 통하지 않고 </a:t>
              </a:r>
              <a:r>
                <a:rPr lang="ko-KR" altLang="en-US" sz="2400" b="1" kern="0" spc="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신호등이 판단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제어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957CF6-0EDD-C87E-E79B-BF6E4EA9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42" b="89011" l="7540" r="93254">
                          <a14:foregroundMark x1="93254" y1="31868" x2="93254" y2="31868"/>
                          <a14:foregroundMark x1="81746" y1="8242" x2="81746" y2="8242"/>
                          <a14:foregroundMark x1="80556" y1="80220" x2="80556" y2="80220"/>
                          <a14:foregroundMark x1="7540" y1="42857" x2="7540" y2="42857"/>
                          <a14:foregroundMark x1="32937" y1="71978" x2="32937" y2="719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6911" y="241384"/>
              <a:ext cx="1920406" cy="1386960"/>
            </a:xfrm>
            <a:prstGeom prst="rect">
              <a:avLst/>
            </a:prstGeom>
          </p:spPr>
        </p:pic>
      </p:grp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A6680A6-7ED3-DF6D-E9A2-71F26F1E401D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57203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97147-F37F-FB75-67AB-A166E77D363D}"/>
              </a:ext>
            </a:extLst>
          </p:cNvPr>
          <p:cNvSpPr txBox="1"/>
          <p:nvPr/>
        </p:nvSpPr>
        <p:spPr>
          <a:xfrm>
            <a:off x="6086475" y="3846405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디테일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 정보를 제공함으로써 운전자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모두에게 교통 상황을 더욱 이해하기 쉽게 하여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교통사고의 발생률 감소 효과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5D8C4B-F545-4F7E-1AD5-8AEF6F55731F}"/>
              </a:ext>
            </a:extLst>
          </p:cNvPr>
          <p:cNvGrpSpPr/>
          <p:nvPr/>
        </p:nvGrpSpPr>
        <p:grpSpPr>
          <a:xfrm>
            <a:off x="1333498" y="1375500"/>
            <a:ext cx="3867153" cy="5356964"/>
            <a:chOff x="461961" y="238124"/>
            <a:chExt cx="4601629" cy="6103828"/>
          </a:xfrm>
        </p:grpSpPr>
        <p:pic>
          <p:nvPicPr>
            <p:cNvPr id="8194" name="Picture 2" descr="운전 - 무료 사용자개 아이콘">
              <a:extLst>
                <a:ext uri="{FF2B5EF4-FFF2-40B4-BE49-F238E27FC236}">
                  <a16:creationId xmlns:a16="http://schemas.microsoft.com/office/drawing/2014/main" id="{5EBA30D7-149A-5811-2461-522D1B49C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1" y="80486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보행자 - 무료 사람들개 아이콘">
              <a:extLst>
                <a:ext uri="{FF2B5EF4-FFF2-40B4-BE49-F238E27FC236}">
                  <a16:creationId xmlns:a16="http://schemas.microsoft.com/office/drawing/2014/main" id="{F4081766-0C23-7E85-FFDC-D7B9C1AEA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367188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5EE66-063C-FAAA-BC89-7B422841A363}"/>
                </a:ext>
              </a:extLst>
            </p:cNvPr>
            <p:cNvSpPr txBox="1"/>
            <p:nvPr/>
          </p:nvSpPr>
          <p:spPr>
            <a:xfrm>
              <a:off x="733423" y="294060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운전자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82E98-EDF6-3057-52CA-04B33EAE4C6C}"/>
                </a:ext>
              </a:extLst>
            </p:cNvPr>
            <p:cNvSpPr txBox="1"/>
            <p:nvPr/>
          </p:nvSpPr>
          <p:spPr>
            <a:xfrm>
              <a:off x="733423" y="584358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보행자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9D2430-0D1E-18AE-96C5-DCA3B03C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7718" y="3790950"/>
              <a:ext cx="919500" cy="255100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F6F085-7300-701E-90C5-4C845185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960" y="238124"/>
              <a:ext cx="2297630" cy="32765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5A6BD2-D04B-A059-A9A9-2D2BB8C16198}"/>
                </a:ext>
              </a:extLst>
            </p:cNvPr>
            <p:cNvSpPr/>
            <p:nvPr/>
          </p:nvSpPr>
          <p:spPr>
            <a:xfrm>
              <a:off x="3114675" y="1095375"/>
              <a:ext cx="1419225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CE3D42-7376-5DDA-075F-EDA5193C8424}"/>
                </a:ext>
              </a:extLst>
            </p:cNvPr>
            <p:cNvSpPr/>
            <p:nvPr/>
          </p:nvSpPr>
          <p:spPr>
            <a:xfrm>
              <a:off x="3178800" y="1114424"/>
              <a:ext cx="276225" cy="2762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D27989-E916-1273-DC40-7651CDAC8DDC}"/>
                </a:ext>
              </a:extLst>
            </p:cNvPr>
            <p:cNvSpPr txBox="1"/>
            <p:nvPr/>
          </p:nvSpPr>
          <p:spPr>
            <a:xfrm>
              <a:off x="3059123" y="1059659"/>
              <a:ext cx="1907552" cy="385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정지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20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67F707-59C4-2B6B-A7FB-B4F5415B3616}"/>
              </a:ext>
            </a:extLst>
          </p:cNvPr>
          <p:cNvGrpSpPr/>
          <p:nvPr/>
        </p:nvGrpSpPr>
        <p:grpSpPr>
          <a:xfrm>
            <a:off x="7300913" y="1222570"/>
            <a:ext cx="2862262" cy="2619375"/>
            <a:chOff x="7300913" y="1222570"/>
            <a:chExt cx="2862262" cy="2619375"/>
          </a:xfrm>
        </p:grpSpPr>
        <p:pic>
          <p:nvPicPr>
            <p:cNvPr id="8198" name="Picture 6" descr="교통 사고 - 무료 사람들개 아이콘">
              <a:extLst>
                <a:ext uri="{FF2B5EF4-FFF2-40B4-BE49-F238E27FC236}">
                  <a16:creationId xmlns:a16="http://schemas.microsoft.com/office/drawing/2014/main" id="{DBD2BACA-5933-B23F-EB57-A41E2545D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913" y="1222570"/>
              <a:ext cx="26193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4C5A35C-613D-C682-D5E7-6E8D1029AE43}"/>
                </a:ext>
              </a:extLst>
            </p:cNvPr>
            <p:cNvSpPr/>
            <p:nvPr/>
          </p:nvSpPr>
          <p:spPr>
            <a:xfrm>
              <a:off x="8867775" y="1626600"/>
              <a:ext cx="1295400" cy="18881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7912B1-FD57-329B-1025-99749D5007D1}"/>
              </a:ext>
            </a:extLst>
          </p:cNvPr>
          <p:cNvSpPr/>
          <p:nvPr/>
        </p:nvSpPr>
        <p:spPr>
          <a:xfrm>
            <a:off x="6286873" y="5035265"/>
            <a:ext cx="48333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Detail Info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664F220-943C-A19D-4BC6-106AAA1E1EAA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8479DB20-136C-030B-AD86-C913C446F1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7266B08-E6BD-CF5B-9D18-934F2D5E562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D3C5D09-4018-028D-CA04-FAA5E0C3E9B4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C901A4-CE8E-89EC-A9FE-9C3611F19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F606590-ABC8-A0BF-F8FC-59F14D01AC5C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60105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204835" y="3015153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수행 방법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90962" y="415280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기대 효과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850752" y="5339568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594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099F33-6052-75BE-3920-EBCD6C1D515C}"/>
              </a:ext>
            </a:extLst>
          </p:cNvPr>
          <p:cNvGrpSpPr/>
          <p:nvPr/>
        </p:nvGrpSpPr>
        <p:grpSpPr>
          <a:xfrm>
            <a:off x="283535" y="1264016"/>
            <a:ext cx="11603528" cy="5593984"/>
            <a:chOff x="447675" y="838200"/>
            <a:chExt cx="11439525" cy="60198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2283D6-BE1B-C756-5146-CCD1286EB4E6}"/>
                </a:ext>
              </a:extLst>
            </p:cNvPr>
            <p:cNvSpPr/>
            <p:nvPr/>
          </p:nvSpPr>
          <p:spPr>
            <a:xfrm>
              <a:off x="447675" y="838200"/>
              <a:ext cx="628650" cy="6019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0AAD4E-AD15-1150-2A68-D2F7C121238B}"/>
                </a:ext>
              </a:extLst>
            </p:cNvPr>
            <p:cNvSpPr/>
            <p:nvPr/>
          </p:nvSpPr>
          <p:spPr>
            <a:xfrm rot="16200000">
              <a:off x="990600" y="2028825"/>
              <a:ext cx="628650" cy="1085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59E6C7C0-E83C-C4CC-E1DD-C7BB419EDF33}"/>
                </a:ext>
              </a:extLst>
            </p:cNvPr>
            <p:cNvSpPr/>
            <p:nvPr/>
          </p:nvSpPr>
          <p:spPr>
            <a:xfrm>
              <a:off x="1476375" y="1033462"/>
              <a:ext cx="10410825" cy="5443538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DF1005C-6723-64A3-E7AA-14E902AABA58}"/>
                </a:ext>
              </a:extLst>
            </p:cNvPr>
            <p:cNvSpPr/>
            <p:nvPr/>
          </p:nvSpPr>
          <p:spPr>
            <a:xfrm>
              <a:off x="1547815" y="1835943"/>
              <a:ext cx="3190875" cy="3838575"/>
            </a:xfrm>
            <a:prstGeom prst="ellipse">
              <a:avLst/>
            </a:prstGeom>
            <a:solidFill>
              <a:srgbClr val="D4F4C8"/>
            </a:solidFill>
            <a:ln>
              <a:solidFill>
                <a:srgbClr val="D4F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63433F7-C937-1BC4-C849-924B44C13F50}"/>
                </a:ext>
              </a:extLst>
            </p:cNvPr>
            <p:cNvSpPr/>
            <p:nvPr/>
          </p:nvSpPr>
          <p:spPr>
            <a:xfrm>
              <a:off x="5138739" y="1835943"/>
              <a:ext cx="3190875" cy="3838575"/>
            </a:xfrm>
            <a:prstGeom prst="ellipse">
              <a:avLst/>
            </a:prstGeom>
            <a:solidFill>
              <a:srgbClr val="FFFEC2"/>
            </a:solidFill>
            <a:ln>
              <a:solidFill>
                <a:srgbClr val="FFFE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2BD457-F963-92D8-A2A6-A22E95319801}"/>
                </a:ext>
              </a:extLst>
            </p:cNvPr>
            <p:cNvSpPr/>
            <p:nvPr/>
          </p:nvSpPr>
          <p:spPr>
            <a:xfrm>
              <a:off x="8512969" y="1835943"/>
              <a:ext cx="3190875" cy="3838575"/>
            </a:xfrm>
            <a:prstGeom prst="ellipse">
              <a:avLst/>
            </a:prstGeom>
            <a:solidFill>
              <a:srgbClr val="FDCBC7"/>
            </a:solidFill>
            <a:ln>
              <a:solidFill>
                <a:srgbClr val="FDC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DE692-1B96-D110-2067-3D0FC40CCAFC}"/>
                </a:ext>
              </a:extLst>
            </p:cNvPr>
            <p:cNvSpPr txBox="1"/>
            <p:nvPr/>
          </p:nvSpPr>
          <p:spPr>
            <a:xfrm>
              <a:off x="2143126" y="4197190"/>
              <a:ext cx="2047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 유 강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총괄 및 백 엔드 구축</a:t>
              </a:r>
              <a:endParaRPr lang="ko-KR" altLang="en-US" sz="18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940D5B-0EB7-29EA-5AFA-A3ACF47A4B65}"/>
                </a:ext>
              </a:extLst>
            </p:cNvPr>
            <p:cNvSpPr txBox="1"/>
            <p:nvPr/>
          </p:nvSpPr>
          <p:spPr>
            <a:xfrm>
              <a:off x="5710238" y="4197190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 현 솔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/>
                <a:t>프론트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및 백 엔드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구축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BA76EA-6A12-3808-29A9-6F33220EAF18}"/>
                </a:ext>
              </a:extLst>
            </p:cNvPr>
            <p:cNvSpPr txBox="1"/>
            <p:nvPr/>
          </p:nvSpPr>
          <p:spPr>
            <a:xfrm>
              <a:off x="9084468" y="4197189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영 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모델학습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 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개발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A3C00D6-B36B-CAFC-06AA-E54AB9B5C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8790" y="2571749"/>
              <a:ext cx="1709810" cy="159756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6495BC5-94C1-A74F-D924-504E20837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026" y="2558785"/>
              <a:ext cx="1687874" cy="161053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8BD5E88-84D0-8CFF-4D98-6CBEFDAA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4649" y="2565267"/>
              <a:ext cx="1504950" cy="1597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9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814372" y="1771740"/>
            <a:ext cx="11077650" cy="4829175"/>
            <a:chOff x="914324" y="1986801"/>
            <a:chExt cx="10363351" cy="40425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AC0C66-4FE7-096F-1036-B136CCBB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324" y="1986801"/>
              <a:ext cx="10363351" cy="4042524"/>
            </a:xfrm>
            <a:prstGeom prst="rect">
              <a:avLst/>
            </a:prstGeom>
          </p:spPr>
        </p:pic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74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991402" y="263630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311140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 배경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6011499"/>
            <a:ext cx="458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76714" y="5964627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보행자 중심으로 달라진 교통법규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8022831" y="6011499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2" name="Picture 8" descr="보행자 중심' 새 도로교통법 첫날…&quot;스쿨존 횡단보도는 몰랐어요&quot; :: 공감언론 뉴시스통신사 ::">
            <a:extLst>
              <a:ext uri="{FF2B5EF4-FFF2-40B4-BE49-F238E27FC236}">
                <a16:creationId xmlns:a16="http://schemas.microsoft.com/office/drawing/2014/main" id="{78AAD86A-D623-6EDC-7D25-1B1D5E5E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6" y="2640940"/>
            <a:ext cx="3700227" cy="237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63" y="2640940"/>
            <a:ext cx="3819333" cy="238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58" y="2450822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33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87B16192-AA8A-9F03-9C87-D1EFFCA6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38" y="2446916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69F2DA3-DC65-79BC-7BD6-4A0AFC5CD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469" y="2446916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7711826" y="5525887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지능형 교통 시스템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(Intelligent Transportation Systems, ITS)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162782" y="5678364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7921996-6822-2F6A-4119-2532C3DB2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563" y="2446917"/>
            <a:ext cx="3742403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4011413" y="5772108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V2X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스마트 도로 인프라 구축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7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1009">
            <a:extLst>
              <a:ext uri="{FF2B5EF4-FFF2-40B4-BE49-F238E27FC236}">
                <a16:creationId xmlns:a16="http://schemas.microsoft.com/office/drawing/2014/main" id="{1EA55B28-A147-56CF-09D5-7CF5C9DB1AD9}"/>
              </a:ext>
            </a:extLst>
          </p:cNvPr>
          <p:cNvGrpSpPr/>
          <p:nvPr/>
        </p:nvGrpSpPr>
        <p:grpSpPr>
          <a:xfrm>
            <a:off x="6470664" y="4088837"/>
            <a:ext cx="949158" cy="323949"/>
            <a:chOff x="11003356" y="7965688"/>
            <a:chExt cx="6171429" cy="1338765"/>
          </a:xfrm>
        </p:grpSpPr>
        <p:pic>
          <p:nvPicPr>
            <p:cNvPr id="63" name="Object 28">
              <a:extLst>
                <a:ext uri="{FF2B5EF4-FFF2-40B4-BE49-F238E27FC236}">
                  <a16:creationId xmlns:a16="http://schemas.microsoft.com/office/drawing/2014/main" id="{ACBB1D91-6664-EBC8-5727-F13044CF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748C7D54-B6CF-9A3F-0E7E-8DBF26F518DB}"/>
              </a:ext>
            </a:extLst>
          </p:cNvPr>
          <p:cNvGrpSpPr/>
          <p:nvPr/>
        </p:nvGrpSpPr>
        <p:grpSpPr>
          <a:xfrm>
            <a:off x="6440294" y="2942940"/>
            <a:ext cx="949158" cy="323949"/>
            <a:chOff x="11003356" y="7965688"/>
            <a:chExt cx="6171429" cy="1338765"/>
          </a:xfrm>
        </p:grpSpPr>
        <p:pic>
          <p:nvPicPr>
            <p:cNvPr id="59" name="Object 28">
              <a:extLst>
                <a:ext uri="{FF2B5EF4-FFF2-40B4-BE49-F238E27FC236}">
                  <a16:creationId xmlns:a16="http://schemas.microsoft.com/office/drawing/2014/main" id="{7669783B-9E05-8277-1B1A-3EF3B453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E2CB8B2-8765-8589-CF60-FD3884A5C911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방식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8CBB69-8BA9-2084-5C25-249013F14496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제어 및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화면표시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09FCA6B0-73ED-A471-8539-97D9837AA277}"/>
              </a:ext>
            </a:extLst>
          </p:cNvPr>
          <p:cNvGrpSpPr/>
          <p:nvPr/>
        </p:nvGrpSpPr>
        <p:grpSpPr>
          <a:xfrm>
            <a:off x="6470664" y="5220976"/>
            <a:ext cx="1253958" cy="323948"/>
            <a:chOff x="11003356" y="7965688"/>
            <a:chExt cx="6171429" cy="1338765"/>
          </a:xfrm>
        </p:grpSpPr>
        <p:pic>
          <p:nvPicPr>
            <p:cNvPr id="55" name="Object 28">
              <a:extLst>
                <a:ext uri="{FF2B5EF4-FFF2-40B4-BE49-F238E27FC236}">
                  <a16:creationId xmlns:a16="http://schemas.microsoft.com/office/drawing/2014/main" id="{0F30B266-10C8-7792-283E-E8BF5494E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E61E8-23E0-80FD-1717-8A87AC746CCC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28FE96-E350-5309-7334-EE3A27E286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9" y="2456827"/>
            <a:ext cx="4318679" cy="372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6403B-50FA-23D0-350E-F27AC8282276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BAD320-9644-00DF-B582-7BD915969939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01EE82-4D42-778D-E5BF-D9DAE94D99DD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AF612F-0E09-8ACC-D28A-EEEC3CE0CBA6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BF9B48-BC0C-F6AF-665E-86880843DD8A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색으로만 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C6F71-21C8-C062-9C42-37CCE8712FB3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셋톱박스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수동 제어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B70DB-4AB7-5400-CBB6-55319100CE70}"/>
              </a:ext>
            </a:extLst>
          </p:cNvPr>
          <p:cNvSpPr txBox="1"/>
          <p:nvPr/>
        </p:nvSpPr>
        <p:spPr>
          <a:xfrm>
            <a:off x="4285166" y="5180192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C56F05-D155-A016-1C1F-052E58348F98}"/>
              </a:ext>
            </a:extLst>
          </p:cNvPr>
          <p:cNvSpPr txBox="1"/>
          <p:nvPr/>
        </p:nvSpPr>
        <p:spPr>
          <a:xfrm>
            <a:off x="6173050" y="5180191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250388-FAF3-8C2C-0797-61841E36EF49}"/>
              </a:ext>
            </a:extLst>
          </p:cNvPr>
          <p:cNvGrpSpPr/>
          <p:nvPr/>
        </p:nvGrpSpPr>
        <p:grpSpPr>
          <a:xfrm>
            <a:off x="8213833" y="1961626"/>
            <a:ext cx="3437061" cy="4318680"/>
            <a:chOff x="8213833" y="1961626"/>
            <a:chExt cx="3437061" cy="4318680"/>
          </a:xfrm>
        </p:grpSpPr>
        <p:sp>
          <p:nvSpPr>
            <p:cNvPr id="16" name="원통형 78">
              <a:extLst>
                <a:ext uri="{FF2B5EF4-FFF2-40B4-BE49-F238E27FC236}">
                  <a16:creationId xmlns:a16="http://schemas.microsoft.com/office/drawing/2014/main" id="{B11BF739-8D74-139E-3E79-374796AD6249}"/>
                </a:ext>
              </a:extLst>
            </p:cNvPr>
            <p:cNvSpPr/>
            <p:nvPr/>
          </p:nvSpPr>
          <p:spPr>
            <a:xfrm rot="16200000">
              <a:off x="9559180" y="1334000"/>
              <a:ext cx="241594" cy="2932287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9">
              <a:extLst>
                <a:ext uri="{FF2B5EF4-FFF2-40B4-BE49-F238E27FC236}">
                  <a16:creationId xmlns:a16="http://schemas.microsoft.com/office/drawing/2014/main" id="{9D11132F-0300-9BD6-576E-371FBA7EA3A0}"/>
                </a:ext>
              </a:extLst>
            </p:cNvPr>
            <p:cNvSpPr/>
            <p:nvPr/>
          </p:nvSpPr>
          <p:spPr>
            <a:xfrm>
              <a:off x="11139777" y="2262324"/>
              <a:ext cx="204730" cy="3867948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B0B7B0B-3833-FFB8-0717-0F1CF27BD9FA}"/>
                </a:ext>
              </a:extLst>
            </p:cNvPr>
            <p:cNvSpPr/>
            <p:nvPr/>
          </p:nvSpPr>
          <p:spPr>
            <a:xfrm>
              <a:off x="10923242" y="5956358"/>
              <a:ext cx="606647" cy="323948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">
              <a:extLst>
                <a:ext uri="{FF2B5EF4-FFF2-40B4-BE49-F238E27FC236}">
                  <a16:creationId xmlns:a16="http://schemas.microsoft.com/office/drawing/2014/main" id="{CFD22145-DFA2-F94F-EFE2-3539DA72C70C}"/>
                </a:ext>
              </a:extLst>
            </p:cNvPr>
            <p:cNvSpPr/>
            <p:nvPr/>
          </p:nvSpPr>
          <p:spPr>
            <a:xfrm>
              <a:off x="10881105" y="1961626"/>
              <a:ext cx="769789" cy="397727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3C99B6-D36B-0A6E-D65C-7201F841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442" y="2463963"/>
              <a:ext cx="2398865" cy="67235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51F7D3-861F-9DDF-960C-03A14924E872}"/>
                </a:ext>
              </a:extLst>
            </p:cNvPr>
            <p:cNvSpPr txBox="1"/>
            <p:nvPr/>
          </p:nvSpPr>
          <p:spPr>
            <a:xfrm>
              <a:off x="10907506" y="2069338"/>
              <a:ext cx="716986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pic>
        <p:nvPicPr>
          <p:cNvPr id="45" name="Picture 8" descr="detail image">
            <a:extLst>
              <a:ext uri="{FF2B5EF4-FFF2-40B4-BE49-F238E27FC236}">
                <a16:creationId xmlns:a16="http://schemas.microsoft.com/office/drawing/2014/main" id="{2BC5440C-EC16-B561-894C-97990AF2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2800" y="1954684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0289E2D2-F33C-6B27-6B6B-81ABAC74B0A8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BD231607-D8F0-98BB-299F-B9FBB18B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11191A-F57E-345D-D710-9EC139439B3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</p:spTree>
    <p:extLst>
      <p:ext uri="{BB962C8B-B14F-4D97-AF65-F5344CB8AC3E}">
        <p14:creationId xmlns:p14="http://schemas.microsoft.com/office/powerpoint/2010/main" val="158181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방법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6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7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704</Words>
  <Application>Microsoft Office PowerPoint</Application>
  <PresentationFormat>와이드스크린</PresentationFormat>
  <Paragraphs>216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HY견고딕</vt:lpstr>
      <vt:lpstr>나눔고딕</vt:lpstr>
      <vt:lpstr>맑은 고딕</vt:lpstr>
      <vt:lpstr>한컴바탕</vt:lpstr>
      <vt:lpstr>함초롬바탕</vt:lpstr>
      <vt:lpstr>Arial</vt:lpstr>
      <vt:lpstr>Arial Black</vt:lpstr>
      <vt:lpstr>Haettenschweiler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CHOI HS</cp:lastModifiedBy>
  <cp:revision>30</cp:revision>
  <dcterms:created xsi:type="dcterms:W3CDTF">2022-12-15T07:36:15Z</dcterms:created>
  <dcterms:modified xsi:type="dcterms:W3CDTF">2022-12-16T06:02:54Z</dcterms:modified>
</cp:coreProperties>
</file>